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65" r:id="rId2"/>
    <p:sldId id="750" r:id="rId3"/>
    <p:sldId id="761" r:id="rId4"/>
    <p:sldId id="751" r:id="rId5"/>
    <p:sldId id="752" r:id="rId6"/>
    <p:sldId id="758" r:id="rId7"/>
    <p:sldId id="759" r:id="rId8"/>
    <p:sldId id="760" r:id="rId9"/>
    <p:sldId id="753" r:id="rId10"/>
    <p:sldId id="754" r:id="rId11"/>
    <p:sldId id="755" r:id="rId12"/>
    <p:sldId id="756" r:id="rId13"/>
    <p:sldId id="757" r:id="rId14"/>
    <p:sldId id="280" r:id="rId15"/>
  </p:sldIdLst>
  <p:sldSz cx="12188825"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ECE"/>
    <a:srgbClr val="7F7F7F"/>
    <a:srgbClr val="3A3A38"/>
    <a:srgbClr val="EAE9E7"/>
    <a:srgbClr val="4A66AC"/>
    <a:srgbClr val="A651AF"/>
    <a:srgbClr val="629DD1"/>
    <a:srgbClr val="2B48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09" autoAdjust="0"/>
  </p:normalViewPr>
  <p:slideViewPr>
    <p:cSldViewPr showGuides="1">
      <p:cViewPr varScale="1">
        <p:scale>
          <a:sx n="69" d="100"/>
          <a:sy n="69" d="100"/>
        </p:scale>
        <p:origin x="1234" y="72"/>
      </p:cViewPr>
      <p:guideLst>
        <p:guide pos="3839"/>
        <p:guide orient="horz" pos="2160"/>
      </p:guideLst>
    </p:cSldViewPr>
  </p:slideViewPr>
  <p:outlineViewPr>
    <p:cViewPr>
      <p:scale>
        <a:sx n="33" d="100"/>
        <a:sy n="33" d="100"/>
      </p:scale>
      <p:origin x="0" y="-4354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notesViewPr>
    <p:cSldViewPr showGuides="1">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6/25/2023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6/25/2023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14</a:t>
            </a:fld>
            <a:endParaRPr lang="en-US"/>
          </a:p>
        </p:txBody>
      </p:sp>
    </p:spTree>
    <p:extLst>
      <p:ext uri="{BB962C8B-B14F-4D97-AF65-F5344CB8AC3E}">
        <p14:creationId xmlns:p14="http://schemas.microsoft.com/office/powerpoint/2010/main" val="4173030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r">
              <a:lnSpc>
                <a:spcPct val="85000"/>
              </a:lnSpc>
              <a:defRPr sz="66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099764" y="4455620"/>
            <a:ext cx="10055781" cy="1143000"/>
          </a:xfrm>
        </p:spPr>
        <p:txBody>
          <a:bodyPr lIns="91440" rIns="91440">
            <a:normAutofit/>
          </a:bodyPr>
          <a:lstStyle>
            <a:lvl1pPr marL="0" indent="0" algn="r" defTabSz="914126" rtl="1" eaLnBrk="1" latinLnBrk="0" hangingPunct="1">
              <a:lnSpc>
                <a:spcPct val="90000"/>
              </a:lnSpc>
              <a:spcBef>
                <a:spcPts val="1200"/>
              </a:spcBef>
              <a:spcAft>
                <a:spcPts val="200"/>
              </a:spcAft>
              <a:buClr>
                <a:schemeClr val="accent1"/>
              </a:buClr>
              <a:buSzPct val="100000"/>
              <a:buFont typeface="Calibri" panose="020F0502020204030204" pitchFamily="34" charset="0"/>
              <a:buNone/>
              <a:defRPr lang="en-US" sz="2399" b="1" kern="1200" cap="all" spc="0" baseline="0" dirty="0">
                <a:solidFill>
                  <a:schemeClr val="tx1"/>
                </a:solidFill>
                <a:latin typeface="+mj-lt"/>
                <a:ea typeface="+mn-ea"/>
                <a:cs typeface="B Roya" panose="00000400000000000000" pitchFamily="2" charset="-78"/>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0812" y="5638800"/>
            <a:ext cx="1047750" cy="1062038"/>
          </a:xfrm>
          <a:prstGeom prst="rect">
            <a:avLst/>
          </a:prstGeom>
        </p:spPr>
      </p:pic>
    </p:spTree>
    <p:extLst>
      <p:ext uri="{BB962C8B-B14F-4D97-AF65-F5344CB8AC3E}">
        <p14:creationId xmlns:p14="http://schemas.microsoft.com/office/powerpoint/2010/main" val="211138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14456" y="6446837"/>
            <a:ext cx="2464295"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71049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4779"/>
            <a:ext cx="262821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7982" y="414778"/>
            <a:ext cx="7732286"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14456" y="6446837"/>
            <a:ext cx="2464295"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777849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414456" y="6446837"/>
            <a:ext cx="2464295"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92990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414456" y="6446837"/>
            <a:ext cx="2464295"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0812" y="5638800"/>
            <a:ext cx="1047750" cy="1062038"/>
          </a:xfrm>
          <a:prstGeom prst="rect">
            <a:avLst/>
          </a:prstGeom>
        </p:spPr>
      </p:pic>
    </p:spTree>
    <p:extLst>
      <p:ext uri="{BB962C8B-B14F-4D97-AF65-F5344CB8AC3E}">
        <p14:creationId xmlns:p14="http://schemas.microsoft.com/office/powerpoint/2010/main" val="233195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6993" y="1845734"/>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14456" y="6446837"/>
            <a:ext cx="2464295"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06131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14456" y="6446837"/>
            <a:ext cx="2464295"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34228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14456" y="6446837"/>
            <a:ext cx="2464295"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5436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9414456" y="6446837"/>
            <a:ext cx="2464295"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fa-IR"/>
              <a:t>ارائه ای از آرین عقیلی؛ دانشجوی دکترای سیاستگذاری </a:t>
            </a:r>
            <a:r>
              <a:rPr lang="fa-IR" dirty="0"/>
              <a:t>علم </a:t>
            </a:r>
            <a:r>
              <a:rPr lang="fa-IR"/>
              <a:t>و فناوری</a:t>
            </a:r>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98133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465391" y="6459786"/>
            <a:ext cx="2617828" cy="365125"/>
          </a:xfrm>
          <a:prstGeom prst="rect">
            <a:avLst/>
          </a:prstGeom>
        </p:spPr>
        <p:txBody>
          <a:bodyPr/>
          <a:lstStyle>
            <a:lvl1pPr algn="l">
              <a:defRPr/>
            </a:lvl1pPr>
          </a:lstStyle>
          <a:p>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fa-IR"/>
              <a:t>ارائه ای از آرین عقیلی؛ دانشجوی دکترای سیاستگذاری </a:t>
            </a:r>
            <a:r>
              <a:rPr lang="fa-IR" dirty="0"/>
              <a:t>علم </a:t>
            </a:r>
            <a:r>
              <a:rPr lang="fa-IR"/>
              <a:t>و فناوری</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013F82-EE5E-44EE-A61D-E31C6657F26F}" type="slidenum">
              <a:rPr lang="en-US" smtClean="0"/>
              <a:t>‹#›</a:t>
            </a:fld>
            <a:endParaRPr lang="en-US"/>
          </a:p>
        </p:txBody>
      </p:sp>
    </p:spTree>
    <p:extLst>
      <p:ext uri="{BB962C8B-B14F-4D97-AF65-F5344CB8AC3E}">
        <p14:creationId xmlns:p14="http://schemas.microsoft.com/office/powerpoint/2010/main" val="222095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5074920"/>
            <a:ext cx="10110630" cy="822960"/>
          </a:xfrm>
        </p:spPr>
        <p:txBody>
          <a:bodyPr lIns="91440" tIns="0" rIns="91440" bIns="0" anchor="b">
            <a:noAutofit/>
          </a:bodyPr>
          <a:lstStyle>
            <a:lvl1pPr>
              <a:defRPr sz="3599"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6994" y="5907023"/>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9414456" y="6446837"/>
            <a:ext cx="2464295"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49601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706"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88826"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55612" y="286605"/>
            <a:ext cx="11430000" cy="1237396"/>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5612" y="1676400"/>
            <a:ext cx="11430000" cy="4419600"/>
          </a:xfrm>
          <a:prstGeom prst="rect">
            <a:avLst/>
          </a:prstGeom>
        </p:spPr>
        <p:txBody>
          <a:bodyPr vert="horz" lIns="0" tIns="45720" rIns="0" bIns="45720" rtlCol="0">
            <a:normAutofit/>
          </a:bodyPr>
          <a:lstStyle/>
          <a:p>
            <a:pPr lvl="1"/>
            <a:r>
              <a:rPr lang="en-US" dirty="0"/>
              <a:t>Edit Master text styles </a:t>
            </a:r>
          </a:p>
          <a:p>
            <a:pPr lvl="2"/>
            <a:r>
              <a:rPr lang="en-US" dirty="0"/>
              <a:t>Second level </a:t>
            </a:r>
          </a:p>
          <a:p>
            <a:pPr lvl="3"/>
            <a:r>
              <a:rPr lang="en-US" dirty="0"/>
              <a:t>Third level </a:t>
            </a:r>
          </a:p>
          <a:p>
            <a:pPr lvl="4"/>
            <a:r>
              <a:rPr lang="en-US" dirty="0"/>
              <a:t>Fourth level </a:t>
            </a:r>
          </a:p>
        </p:txBody>
      </p:sp>
      <p:sp>
        <p:nvSpPr>
          <p:cNvPr id="5" name="Footer Placeholder 4"/>
          <p:cNvSpPr>
            <a:spLocks noGrp="1"/>
          </p:cNvSpPr>
          <p:nvPr>
            <p:ph type="ftr" sz="quarter" idx="3"/>
          </p:nvPr>
        </p:nvSpPr>
        <p:spPr>
          <a:xfrm>
            <a:off x="3275012" y="6459786"/>
            <a:ext cx="8610600" cy="365125"/>
          </a:xfrm>
          <a:prstGeom prst="rect">
            <a:avLst/>
          </a:prstGeom>
        </p:spPr>
        <p:txBody>
          <a:bodyPr vert="horz" lIns="91440" tIns="45720" rIns="91440" bIns="45720" rtlCol="0" anchor="ctr"/>
          <a:lstStyle>
            <a:lvl1pPr algn="r" rtl="1">
              <a:defRPr sz="1600" b="1" cap="all" baseline="0">
                <a:solidFill>
                  <a:srgbClr val="FFFFFF"/>
                </a:solidFill>
                <a:latin typeface="IRANSans" panose="020B0506030804020204" pitchFamily="34" charset="-78"/>
                <a:cs typeface="B Roya" panose="00000400000000000000" pitchFamily="2" charset="-78"/>
              </a:defRPr>
            </a:lvl1pPr>
          </a:lstStyle>
          <a:p>
            <a:r>
              <a:rPr lang="fa-IR"/>
              <a:t>ارائه ای از آرین عقیلی؛ دانشجوی دکترای سیاستگذاری </a:t>
            </a:r>
            <a:r>
              <a:rPr lang="fa-IR" dirty="0"/>
              <a:t>علم </a:t>
            </a:r>
            <a:r>
              <a:rPr lang="fa-IR"/>
              <a:t>و فناوری</a:t>
            </a:r>
            <a:endParaRPr lang="en-US" dirty="0"/>
          </a:p>
        </p:txBody>
      </p:sp>
      <p:sp>
        <p:nvSpPr>
          <p:cNvPr id="6" name="Slide Number Placeholder 5"/>
          <p:cNvSpPr>
            <a:spLocks noGrp="1"/>
          </p:cNvSpPr>
          <p:nvPr>
            <p:ph type="sldNum" sz="quarter" idx="4"/>
          </p:nvPr>
        </p:nvSpPr>
        <p:spPr>
          <a:xfrm>
            <a:off x="1522412" y="6446836"/>
            <a:ext cx="1616483" cy="365125"/>
          </a:xfrm>
          <a:prstGeom prst="rect">
            <a:avLst/>
          </a:prstGeom>
        </p:spPr>
        <p:txBody>
          <a:bodyPr vert="horz" lIns="91440" tIns="45720" rIns="91440" bIns="45720" rtlCol="0" anchor="ctr"/>
          <a:lstStyle>
            <a:lvl1pPr algn="ctr" rtl="1">
              <a:defRPr sz="1600" b="1">
                <a:solidFill>
                  <a:srgbClr val="FFFFFF"/>
                </a:solidFill>
                <a:latin typeface="IRANSans" panose="020B0506030804020204" pitchFamily="34" charset="-78"/>
                <a:cs typeface="B Roya" panose="00000400000000000000" pitchFamily="2" charset="-78"/>
              </a:defRPr>
            </a:lvl1pPr>
          </a:lstStyle>
          <a:p>
            <a:pPr algn="l"/>
            <a:r>
              <a:rPr lang="fa-IR" dirty="0"/>
              <a:t>صفحه </a:t>
            </a:r>
            <a:fld id="{2A013F82-EE5E-44EE-A61D-E31C6657F26F}" type="slidenum">
              <a:rPr lang="en-US" smtClean="0"/>
              <a:pPr algn="l"/>
              <a:t>‹#›</a:t>
            </a:fld>
            <a:endParaRPr lang="en-US" dirty="0"/>
          </a:p>
        </p:txBody>
      </p:sp>
      <p:cxnSp>
        <p:nvCxnSpPr>
          <p:cNvPr id="10" name="Straight Connector 9"/>
          <p:cNvCxnSpPr/>
          <p:nvPr/>
        </p:nvCxnSpPr>
        <p:spPr>
          <a:xfrm>
            <a:off x="455612" y="1536077"/>
            <a:ext cx="11430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0812" y="5638800"/>
            <a:ext cx="1047750" cy="1062038"/>
          </a:xfrm>
          <a:prstGeom prst="rect">
            <a:avLst/>
          </a:prstGeom>
        </p:spPr>
      </p:pic>
    </p:spTree>
    <p:extLst>
      <p:ext uri="{BB962C8B-B14F-4D97-AF65-F5344CB8AC3E}">
        <p14:creationId xmlns:p14="http://schemas.microsoft.com/office/powerpoint/2010/main" val="2594624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914126" rtl="1" eaLnBrk="1" latinLnBrk="0" hangingPunct="1">
        <a:lnSpc>
          <a:spcPct val="85000"/>
        </a:lnSpc>
        <a:spcBef>
          <a:spcPct val="0"/>
        </a:spcBef>
        <a:buNone/>
        <a:defRPr sz="4799" b="1" kern="1200" spc="-50" baseline="0">
          <a:solidFill>
            <a:schemeClr val="tx1">
              <a:lumMod val="75000"/>
              <a:lumOff val="25000"/>
            </a:schemeClr>
          </a:solidFill>
          <a:latin typeface="IRANSans" panose="020B0506030804020204" pitchFamily="34" charset="-78"/>
          <a:ea typeface="+mj-ea"/>
          <a:cs typeface="B Roya" panose="00000400000000000000" pitchFamily="2" charset="-78"/>
        </a:defRPr>
      </a:lvl1pPr>
    </p:titleStyle>
    <p:bodyStyle>
      <a:lvl1pPr marL="91413" indent="-91413" algn="r" defTabSz="914126" rtl="1" eaLnBrk="1" latinLnBrk="0" hangingPunct="1">
        <a:lnSpc>
          <a:spcPct val="90000"/>
        </a:lnSpc>
        <a:spcBef>
          <a:spcPts val="1200"/>
        </a:spcBef>
        <a:spcAft>
          <a:spcPts val="200"/>
        </a:spcAft>
        <a:buClrTx/>
        <a:buSzPct val="100000"/>
        <a:buFont typeface="Arial" panose="020B0604020202020204" pitchFamily="34" charset="0"/>
        <a:buChar char="•"/>
        <a:defRPr lang="en-US" sz="2800" kern="1200" dirty="0" smtClean="0">
          <a:solidFill>
            <a:schemeClr val="tx1">
              <a:lumMod val="75000"/>
              <a:lumOff val="25000"/>
            </a:schemeClr>
          </a:solidFill>
          <a:latin typeface="IRANSans" panose="020B0506030804020204" pitchFamily="34" charset="-78"/>
          <a:ea typeface="+mn-ea"/>
          <a:cs typeface="B Roya" panose="00000400000000000000" pitchFamily="2" charset="-78"/>
        </a:defRPr>
      </a:lvl1pPr>
      <a:lvl2pPr marL="383933" indent="-274320" algn="r" defTabSz="914126" rtl="1" eaLnBrk="1" latinLnBrk="0" hangingPunct="1">
        <a:lnSpc>
          <a:spcPct val="100000"/>
        </a:lnSpc>
        <a:spcBef>
          <a:spcPts val="0"/>
        </a:spcBef>
        <a:spcAft>
          <a:spcPts val="0"/>
        </a:spcAft>
        <a:buClrTx/>
        <a:buFont typeface="Arial" panose="020B0604020202020204" pitchFamily="34" charset="0"/>
        <a:buChar char="•"/>
        <a:defRPr lang="en-US" sz="2800" kern="1200" dirty="0" smtClean="0">
          <a:solidFill>
            <a:schemeClr val="tx1">
              <a:lumMod val="75000"/>
              <a:lumOff val="25000"/>
            </a:schemeClr>
          </a:solidFill>
          <a:latin typeface="IRANSans" panose="020B0506030804020204" pitchFamily="34" charset="-78"/>
          <a:ea typeface="+mn-ea"/>
          <a:cs typeface="B Roya" panose="00000400000000000000" pitchFamily="2" charset="-78"/>
        </a:defRPr>
      </a:lvl2pPr>
      <a:lvl3pPr marL="566758" indent="-274320" algn="r" defTabSz="914126" rtl="1" eaLnBrk="1" latinLnBrk="0" hangingPunct="1">
        <a:lnSpc>
          <a:spcPct val="100000"/>
        </a:lnSpc>
        <a:spcBef>
          <a:spcPts val="0"/>
        </a:spcBef>
        <a:spcAft>
          <a:spcPts val="0"/>
        </a:spcAft>
        <a:buClrTx/>
        <a:buFont typeface="Arial" panose="020B0604020202020204" pitchFamily="34" charset="0"/>
        <a:buChar char="•"/>
        <a:defRPr lang="en-US" sz="2800" kern="1200" dirty="0" smtClean="0">
          <a:solidFill>
            <a:schemeClr val="tx1">
              <a:lumMod val="75000"/>
              <a:lumOff val="25000"/>
            </a:schemeClr>
          </a:solidFill>
          <a:latin typeface="IRANSans" panose="020B0506030804020204" pitchFamily="34" charset="-78"/>
          <a:ea typeface="+mn-ea"/>
          <a:cs typeface="B Roya" panose="00000400000000000000" pitchFamily="2" charset="-78"/>
        </a:defRPr>
      </a:lvl3pPr>
      <a:lvl4pPr marL="749583" indent="-274320" algn="r" defTabSz="914126" rtl="1" eaLnBrk="1" latinLnBrk="0" hangingPunct="1">
        <a:lnSpc>
          <a:spcPct val="100000"/>
        </a:lnSpc>
        <a:spcBef>
          <a:spcPts val="0"/>
        </a:spcBef>
        <a:spcAft>
          <a:spcPts val="0"/>
        </a:spcAft>
        <a:buClrTx/>
        <a:buFont typeface="Arial" panose="020B0604020202020204" pitchFamily="34" charset="0"/>
        <a:buChar char="•"/>
        <a:defRPr lang="en-US" sz="2800" kern="1200" dirty="0" smtClean="0">
          <a:solidFill>
            <a:schemeClr val="tx1">
              <a:lumMod val="75000"/>
              <a:lumOff val="25000"/>
            </a:schemeClr>
          </a:solidFill>
          <a:latin typeface="IRANSans" panose="020B0506030804020204" pitchFamily="34" charset="-78"/>
          <a:ea typeface="+mn-ea"/>
          <a:cs typeface="B Roya" panose="00000400000000000000" pitchFamily="2" charset="-78"/>
        </a:defRPr>
      </a:lvl4pPr>
      <a:lvl5pPr marL="932408" indent="-274320" algn="r" defTabSz="914126" rtl="1" eaLnBrk="1" latinLnBrk="0" hangingPunct="1">
        <a:lnSpc>
          <a:spcPct val="100000"/>
        </a:lnSpc>
        <a:spcBef>
          <a:spcPts val="0"/>
        </a:spcBef>
        <a:spcAft>
          <a:spcPts val="0"/>
        </a:spcAft>
        <a:buClrTx/>
        <a:buFont typeface="Arial" panose="020B0604020202020204" pitchFamily="34" charset="0"/>
        <a:buChar char="•"/>
        <a:defRPr lang="en-US" sz="2800" kern="1200" dirty="0" smtClean="0">
          <a:solidFill>
            <a:schemeClr val="tx1">
              <a:lumMod val="75000"/>
              <a:lumOff val="25000"/>
            </a:schemeClr>
          </a:solidFill>
          <a:latin typeface="IRANSans" panose="020B0506030804020204" pitchFamily="34" charset="-78"/>
          <a:ea typeface="+mn-ea"/>
          <a:cs typeface="B Roya" panose="00000400000000000000" pitchFamily="2" charset="-78"/>
        </a:defRPr>
      </a:lvl5pPr>
      <a:lvl6pPr marL="1099670" indent="-228531" algn="r" defTabSz="914126" rtl="1" eaLnBrk="1" latinLnBrk="0" hangingPunct="1">
        <a:lnSpc>
          <a:spcPct val="90000"/>
        </a:lnSpc>
        <a:spcBef>
          <a:spcPts val="200"/>
        </a:spcBef>
        <a:spcAft>
          <a:spcPts val="400"/>
        </a:spcAft>
        <a:buClr>
          <a:schemeClr val="accent1"/>
        </a:buClr>
        <a:buFont typeface="Calibri" pitchFamily="34" charset="0"/>
        <a:buChar char="◦"/>
        <a:defRPr lang="en-US" sz="2800" kern="1200" dirty="0">
          <a:solidFill>
            <a:schemeClr val="tx1">
              <a:lumMod val="75000"/>
              <a:lumOff val="25000"/>
            </a:schemeClr>
          </a:solidFill>
          <a:latin typeface="IRANSans" panose="020B0506030804020204" pitchFamily="34" charset="-78"/>
          <a:ea typeface="+mn-ea"/>
          <a:cs typeface="B Roya" panose="00000400000000000000" pitchFamily="2" charset="-78"/>
        </a:defRPr>
      </a:lvl6pPr>
      <a:lvl7pPr marL="1299610" indent="-228531" algn="r"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a-IR" dirty="0">
                <a:solidFill>
                  <a:schemeClr val="tx1"/>
                </a:solidFill>
              </a:rPr>
              <a:t>فلسفه علم به روایت </a:t>
            </a:r>
            <a:r>
              <a:rPr lang="fa-IR" dirty="0" err="1">
                <a:solidFill>
                  <a:schemeClr val="tx1"/>
                </a:solidFill>
              </a:rPr>
              <a:t>چالمرز</a:t>
            </a:r>
            <a:endParaRPr lang="fa-IR" sz="3600" dirty="0">
              <a:solidFill>
                <a:schemeClr val="tx1"/>
              </a:solidFill>
            </a:endParaRPr>
          </a:p>
        </p:txBody>
      </p:sp>
      <p:sp>
        <p:nvSpPr>
          <p:cNvPr id="4" name="Subtitle 3"/>
          <p:cNvSpPr>
            <a:spLocks noGrp="1"/>
          </p:cNvSpPr>
          <p:nvPr>
            <p:ph type="subTitle" idx="1"/>
          </p:nvPr>
        </p:nvSpPr>
        <p:spPr/>
        <p:txBody>
          <a:bodyPr>
            <a:normAutofit/>
          </a:bodyPr>
          <a:lstStyle/>
          <a:p>
            <a:r>
              <a:rPr lang="fa-IR" b="1" spc="0" dirty="0"/>
              <a:t>آرین عقیلی</a:t>
            </a:r>
            <a:r>
              <a:rPr lang="fa-IR" dirty="0"/>
              <a:t> -</a:t>
            </a:r>
            <a:r>
              <a:rPr lang="fa-IR" b="1" spc="0" dirty="0"/>
              <a:t> دانشجوی دکترای سیاستگذاری علم و فناوری (ورودی مهر 97)</a:t>
            </a:r>
            <a:endParaRPr lang="en-US" b="1" spc="0" dirty="0"/>
          </a:p>
        </p:txBody>
      </p:sp>
      <p:sp>
        <p:nvSpPr>
          <p:cNvPr id="5" name="Footer Placeholder 4"/>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بحث و بررسی کتاب چیستی علم</a:t>
            </a:r>
            <a:r>
              <a:rPr lang="en-US" dirty="0"/>
              <a:t> </a:t>
            </a:r>
            <a:r>
              <a:rPr lang="fa-IR" dirty="0"/>
              <a:t>(2/5)</a:t>
            </a:r>
            <a:endParaRPr lang="en-US" dirty="0"/>
          </a:p>
        </p:txBody>
      </p:sp>
      <p:sp>
        <p:nvSpPr>
          <p:cNvPr id="3" name="Content Placeholder 2"/>
          <p:cNvSpPr>
            <a:spLocks noGrp="1"/>
          </p:cNvSpPr>
          <p:nvPr>
            <p:ph idx="1"/>
          </p:nvPr>
        </p:nvSpPr>
        <p:spPr>
          <a:xfrm>
            <a:off x="455612" y="1676400"/>
            <a:ext cx="11430000" cy="4783386"/>
          </a:xfrm>
        </p:spPr>
        <p:txBody>
          <a:bodyPr>
            <a:normAutofit/>
          </a:bodyPr>
          <a:lstStyle/>
          <a:p>
            <a:r>
              <a:rPr lang="fa-IR" b="1" dirty="0">
                <a:solidFill>
                  <a:srgbClr val="FF0000"/>
                </a:solidFill>
              </a:rPr>
              <a:t>استقراگرایان</a:t>
            </a:r>
            <a:r>
              <a:rPr lang="fa-IR" dirty="0"/>
              <a:t> گزاره های مشاهدتی را ارج بسیار می نهند و با مشاهده صرف سعی در تولید علم و تبیین چرایی وقایع می کنند. در حالی که مشاهده به خودی خود ارزشی ندارد. نقد وارد بر </a:t>
            </a:r>
            <a:r>
              <a:rPr lang="fa-IR" b="1" dirty="0">
                <a:solidFill>
                  <a:srgbClr val="FF0000"/>
                </a:solidFill>
              </a:rPr>
              <a:t>ابطال گرایی </a:t>
            </a:r>
            <a:r>
              <a:rPr lang="fa-IR" dirty="0"/>
              <a:t>این است که ابطال گرایی با مشاهده یک نمونه خلاف، نظریه ای را باطل می کند در صورتی که همان یک مورد امکان دارد خلاف باشد و نظریه قابل رد نباشد. به نظر من مشاهده و نظریه رابطه ای چرخه ای با هم داشته و در کنار هم پیش می روند.</a:t>
            </a:r>
          </a:p>
          <a:p>
            <a:r>
              <a:rPr lang="fa-IR" b="1" dirty="0">
                <a:solidFill>
                  <a:srgbClr val="FF0000"/>
                </a:solidFill>
              </a:rPr>
              <a:t>استقراگرایی</a:t>
            </a:r>
            <a:r>
              <a:rPr lang="fa-IR" dirty="0"/>
              <a:t> با بیان قسمتی از روش رسیدن به علم ابهاماتی ایجاد کرد که منجر به نقد و در نتیجه طرح نظریات جدید شد. برخی با نقد استقراگرایی تکه های </a:t>
            </a:r>
            <a:r>
              <a:rPr lang="fa-IR" dirty="0" err="1"/>
              <a:t>پازل</a:t>
            </a:r>
            <a:r>
              <a:rPr lang="fa-IR" dirty="0"/>
              <a:t> علم را دریافته و در تکمیل این بدنه خدمت فراوانی انجام دادند. بدینسان طرح یک نظریه حتی اگر نادرست باشد به رشد و پویایی علم کمک فراوانی می کند. مثال های موجود در کتاب بیشتر در مورد فیزیک می باشد در صورتی که مثال های علوم انسانی و اجتماعی می توانست مطرح شود. حرف از «جرم» راحت است اما دموکراسی را به سادگی نمی شود با علم دقیقه تبیین کرد.</a:t>
            </a:r>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1943760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بحث و بررسی کتاب چیستی علم</a:t>
            </a:r>
            <a:r>
              <a:rPr lang="en-US" dirty="0"/>
              <a:t> </a:t>
            </a:r>
            <a:r>
              <a:rPr lang="fa-IR" dirty="0"/>
              <a:t>(3/5)</a:t>
            </a:r>
            <a:endParaRPr lang="en-US" dirty="0"/>
          </a:p>
        </p:txBody>
      </p:sp>
      <p:sp>
        <p:nvSpPr>
          <p:cNvPr id="3" name="Content Placeholder 2"/>
          <p:cNvSpPr>
            <a:spLocks noGrp="1"/>
          </p:cNvSpPr>
          <p:nvPr>
            <p:ph idx="1"/>
          </p:nvPr>
        </p:nvSpPr>
        <p:spPr>
          <a:xfrm>
            <a:off x="455612" y="1676400"/>
            <a:ext cx="11430000" cy="4783386"/>
          </a:xfrm>
        </p:spPr>
        <p:txBody>
          <a:bodyPr>
            <a:normAutofit lnSpcReduction="10000"/>
          </a:bodyPr>
          <a:lstStyle/>
          <a:p>
            <a:pPr marL="0" indent="0" algn="ctr">
              <a:lnSpc>
                <a:spcPct val="110000"/>
              </a:lnSpc>
              <a:spcBef>
                <a:spcPts val="0"/>
              </a:spcBef>
              <a:spcAft>
                <a:spcPts val="0"/>
              </a:spcAft>
              <a:buNone/>
            </a:pPr>
            <a:r>
              <a:rPr lang="fa-IR" b="1" dirty="0">
                <a:solidFill>
                  <a:srgbClr val="FF0000"/>
                </a:solidFill>
              </a:rPr>
              <a:t>استقرا، قیاس و ابطال پذیری در علوم دقیقه کاربردی تر نسبت به علوم اجتماعی می باشند.</a:t>
            </a:r>
            <a:endParaRPr lang="en-US" b="1" dirty="0">
              <a:solidFill>
                <a:srgbClr val="FF0000"/>
              </a:solidFill>
            </a:endParaRPr>
          </a:p>
          <a:p>
            <a:pPr>
              <a:lnSpc>
                <a:spcPct val="110000"/>
              </a:lnSpc>
              <a:spcBef>
                <a:spcPts val="0"/>
              </a:spcBef>
              <a:spcAft>
                <a:spcPts val="0"/>
              </a:spcAft>
            </a:pPr>
            <a:r>
              <a:rPr lang="fa-IR"/>
              <a:t>اگر یکی </a:t>
            </a:r>
            <a:r>
              <a:rPr lang="fa-IR" dirty="0"/>
              <a:t>از معیارهای علمی تلقی کردن خطا و آزمایش است، علوم انسانی و اجتماعی برخلاف علوم طبیعی قابل بررسی مکرر و پیشرفت با آزمون و خطا نمی باشند. معرفت به معنای عینی، فکری مربوط به گذشته های علوم انسانی و اجتماعی است زیرا در نظریات متفکرین جدید همچون </a:t>
            </a:r>
            <a:r>
              <a:rPr lang="fa-IR" dirty="0" err="1"/>
              <a:t>هابرماس</a:t>
            </a:r>
            <a:r>
              <a:rPr lang="fa-IR" dirty="0"/>
              <a:t> معرفت حاصل توافق جمع می باشد. </a:t>
            </a:r>
            <a:r>
              <a:rPr lang="fa-IR" b="1" dirty="0">
                <a:solidFill>
                  <a:srgbClr val="FF0000"/>
                </a:solidFill>
              </a:rPr>
              <a:t>علم توسط دانشمندان تعریف می شود پس چگونه می توان از معیاری عینی صحبت به میان آورد</a:t>
            </a:r>
            <a:r>
              <a:rPr lang="fa-IR" b="1">
                <a:solidFill>
                  <a:srgbClr val="FF0000"/>
                </a:solidFill>
              </a:rPr>
              <a:t>؟</a:t>
            </a:r>
            <a:r>
              <a:rPr lang="fa-IR"/>
              <a:t> آیا یک </a:t>
            </a:r>
            <a:r>
              <a:rPr lang="fa-IR" dirty="0"/>
              <a:t>نظریه ادعای </a:t>
            </a:r>
            <a:r>
              <a:rPr lang="fa-IR"/>
              <a:t>عینیت دارد یا </a:t>
            </a:r>
            <a:r>
              <a:rPr lang="fa-IR" dirty="0"/>
              <a:t>ذهنیت؟. اگر عینی است چگونه خود را نشان می دهد و اگر ذهنی است ویژگی متمایز آن چیست؟ نقد نظریه از دیدگاه واقع گرایی که آیا این نظریه مسیر </a:t>
            </a:r>
            <a:r>
              <a:rPr lang="fa-IR" dirty="0" err="1"/>
              <a:t>کندوکاو</a:t>
            </a:r>
            <a:r>
              <a:rPr lang="fa-IR" dirty="0"/>
              <a:t> و پژوهش را برای تحقیقات آتی هموار </a:t>
            </a:r>
            <a:r>
              <a:rPr lang="fa-IR"/>
              <a:t>می کند یا </a:t>
            </a:r>
            <a:r>
              <a:rPr lang="fa-IR" dirty="0"/>
              <a:t>ادعای این نظریه گفتن حرف نهایی است؟ </a:t>
            </a:r>
            <a:r>
              <a:rPr lang="fa-IR" b="1" dirty="0"/>
              <a:t>اگر علم توصیف واقعیت است پس چگونه می توان گفت کدام نظریه مثلاً در ژنتیک توصیف واقعیت است و کدام نه.</a:t>
            </a:r>
            <a:endParaRPr lang="en-US" b="1"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296934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از این کتاب چه می توان فرا گرفت؟! (1/2)</a:t>
            </a:r>
          </a:p>
        </p:txBody>
      </p:sp>
      <p:sp>
        <p:nvSpPr>
          <p:cNvPr id="3" name="Content Placeholder 2"/>
          <p:cNvSpPr>
            <a:spLocks noGrp="1"/>
          </p:cNvSpPr>
          <p:nvPr>
            <p:ph idx="1"/>
          </p:nvPr>
        </p:nvSpPr>
        <p:spPr>
          <a:xfrm>
            <a:off x="455612" y="1676399"/>
            <a:ext cx="11430000" cy="5148511"/>
          </a:xfrm>
        </p:spPr>
        <p:txBody>
          <a:bodyPr>
            <a:normAutofit/>
          </a:bodyPr>
          <a:lstStyle/>
          <a:p>
            <a:pPr>
              <a:lnSpc>
                <a:spcPct val="100000"/>
              </a:lnSpc>
              <a:spcBef>
                <a:spcPts val="0"/>
              </a:spcBef>
              <a:spcAft>
                <a:spcPts val="0"/>
              </a:spcAft>
            </a:pPr>
            <a:r>
              <a:rPr lang="fa-IR" dirty="0"/>
              <a:t>علم نه با مشاهده و نه با نظریه آغاز نمی شود بلکه با هر دو آغاز می شود.</a:t>
            </a:r>
          </a:p>
          <a:p>
            <a:pPr>
              <a:lnSpc>
                <a:spcPct val="100000"/>
              </a:lnSpc>
              <a:spcBef>
                <a:spcPts val="0"/>
              </a:spcBef>
              <a:spcAft>
                <a:spcPts val="0"/>
              </a:spcAft>
            </a:pPr>
            <a:r>
              <a:rPr lang="fa-IR" dirty="0"/>
              <a:t>خطا، آزمایش، ابطال</a:t>
            </a:r>
            <a:r>
              <a:rPr lang="fa-IR"/>
              <a:t>، مشاهده یا </a:t>
            </a:r>
            <a:r>
              <a:rPr lang="fa-IR" dirty="0"/>
              <a:t>نظریه در علوم انسانی وضعیت متفاوتی از علوم طبیعی دارند.</a:t>
            </a:r>
          </a:p>
          <a:p>
            <a:pPr>
              <a:lnSpc>
                <a:spcPct val="100000"/>
              </a:lnSpc>
              <a:spcBef>
                <a:spcPts val="0"/>
              </a:spcBef>
              <a:spcAft>
                <a:spcPts val="0"/>
              </a:spcAft>
            </a:pPr>
            <a:r>
              <a:rPr lang="fa-IR" dirty="0"/>
              <a:t>جهان انسانی برخلاف تصور عموم از علوم طبیعی پیچیده تر است.</a:t>
            </a:r>
          </a:p>
          <a:p>
            <a:pPr>
              <a:lnSpc>
                <a:spcPct val="100000"/>
              </a:lnSpc>
              <a:spcBef>
                <a:spcPts val="0"/>
              </a:spcBef>
              <a:spcAft>
                <a:spcPts val="0"/>
              </a:spcAft>
            </a:pPr>
            <a:r>
              <a:rPr lang="fa-IR" dirty="0"/>
              <a:t>تولید نظریه در علوم انسانی اطلاعات زیاد در آن زمینه می خواهد و ریسک نظریه پردازی در مورد انسانها از نظریه پردازی در مورد طبیعت بیشتر است.</a:t>
            </a:r>
          </a:p>
          <a:p>
            <a:pPr>
              <a:lnSpc>
                <a:spcPct val="100000"/>
              </a:lnSpc>
              <a:spcBef>
                <a:spcPts val="0"/>
              </a:spcBef>
              <a:spcAft>
                <a:spcPts val="0"/>
              </a:spcAft>
            </a:pPr>
            <a:r>
              <a:rPr lang="fa-IR" dirty="0"/>
              <a:t>علم هم عینی است و هم ذهنی. علم از برخورد جهان عینی و ذهنی پدید آمده و اجتماع نقش عمده ای در شکل دهی به این برخورد دارد. اجتماع است که شکل و رنگ و حجم این برخورد را تعیین می کند و بعد نام علم بر آن می گذارد.</a:t>
            </a:r>
          </a:p>
          <a:p>
            <a:pPr>
              <a:lnSpc>
                <a:spcPct val="100000"/>
              </a:lnSpc>
              <a:spcBef>
                <a:spcPts val="0"/>
              </a:spcBef>
              <a:spcAft>
                <a:spcPts val="0"/>
              </a:spcAft>
            </a:pPr>
            <a:r>
              <a:rPr lang="fa-IR" dirty="0"/>
              <a:t>علم از نیاز به وجود می آید. حال نیازی از هر جنس.</a:t>
            </a:r>
          </a:p>
          <a:p>
            <a:pPr>
              <a:lnSpc>
                <a:spcPct val="100000"/>
              </a:lnSpc>
              <a:spcBef>
                <a:spcPts val="0"/>
              </a:spcBef>
              <a:spcAft>
                <a:spcPts val="0"/>
              </a:spcAft>
            </a:pPr>
            <a:r>
              <a:rPr lang="fa-IR" dirty="0"/>
              <a:t> شناخت باید بال پرواز در اختیار انسان قرار دهد نه اینکه عامل محدودیت باشد.</a:t>
            </a:r>
            <a:br>
              <a:rPr lang="fa-IR" dirty="0"/>
            </a:br>
            <a:endParaRPr lang="fa-IR" dirty="0"/>
          </a:p>
          <a:p>
            <a:pPr>
              <a:lnSpc>
                <a:spcPct val="100000"/>
              </a:lnSpc>
              <a:spcBef>
                <a:spcPts val="0"/>
              </a:spcBef>
              <a:spcAft>
                <a:spcPts val="0"/>
              </a:spcAft>
            </a:pPr>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779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از این کتاب چه می توان فرا گرفت؟! (2/2)</a:t>
            </a:r>
            <a:endParaRPr lang="en-US" dirty="0"/>
          </a:p>
        </p:txBody>
      </p:sp>
      <p:sp>
        <p:nvSpPr>
          <p:cNvPr id="3" name="Content Placeholder 2"/>
          <p:cNvSpPr>
            <a:spLocks noGrp="1"/>
          </p:cNvSpPr>
          <p:nvPr>
            <p:ph idx="1"/>
          </p:nvPr>
        </p:nvSpPr>
        <p:spPr/>
        <p:txBody>
          <a:bodyPr>
            <a:normAutofit/>
          </a:bodyPr>
          <a:lstStyle/>
          <a:p>
            <a:r>
              <a:rPr lang="en-US" dirty="0"/>
              <a:t> </a:t>
            </a:r>
            <a:r>
              <a:rPr lang="fa-IR" dirty="0"/>
              <a:t>هر آنچه امروز گفته می شود حقیقت </a:t>
            </a:r>
            <a:r>
              <a:rPr lang="fa-IR" dirty="0" err="1"/>
              <a:t>مطلق</a:t>
            </a:r>
            <a:r>
              <a:rPr lang="fa-IR" dirty="0"/>
              <a:t> نیست، دنیا در حال تغییر است، انسان</a:t>
            </a:r>
            <a:r>
              <a:rPr lang="en-US" dirty="0"/>
              <a:t> </a:t>
            </a:r>
            <a:r>
              <a:rPr lang="fa-IR" dirty="0"/>
              <a:t>ها در حال </a:t>
            </a:r>
            <a:r>
              <a:rPr lang="fa-IR" dirty="0" err="1"/>
              <a:t>تغییرند</a:t>
            </a:r>
            <a:r>
              <a:rPr lang="fa-IR" dirty="0"/>
              <a:t>. به عنوان مثال اگر روزی اشعه </a:t>
            </a:r>
            <a:r>
              <a:rPr lang="en-US" dirty="0"/>
              <a:t>UV</a:t>
            </a:r>
            <a:r>
              <a:rPr lang="fa-IR" dirty="0"/>
              <a:t> در زمین کم بود و تاثیری کم بر پوست انسان می گذاشت امروزه این اشعه بیشتر شده پس باید چاره های جدیدی به وجود بیاید.</a:t>
            </a:r>
            <a:endParaRPr lang="en-US" dirty="0"/>
          </a:p>
          <a:p>
            <a:pPr marL="0" indent="0" algn="ctr">
              <a:buNone/>
            </a:pPr>
            <a:r>
              <a:rPr lang="en-US" sz="3200" b="1" dirty="0">
                <a:solidFill>
                  <a:srgbClr val="FF0000"/>
                </a:solidFill>
              </a:rPr>
              <a:t> </a:t>
            </a:r>
            <a:r>
              <a:rPr lang="fa-IR" sz="3200" b="1" dirty="0">
                <a:solidFill>
                  <a:srgbClr val="FF0000"/>
                </a:solidFill>
              </a:rPr>
              <a:t>نه می توان از روش گریخت و نه می توان در آن محبوس شد. روش ابزار افزایش فهم است اما گاهی می توان فراتر از آن رفت.</a:t>
            </a:r>
            <a:endParaRPr lang="en-US" sz="3200" b="1" dirty="0">
              <a:solidFill>
                <a:srgbClr val="FF0000"/>
              </a:solidFill>
            </a:endParaRPr>
          </a:p>
          <a:p>
            <a:r>
              <a:rPr lang="fa-IR" dirty="0"/>
              <a:t>علم امروزه با تکنولوژی پیوند خورده و محلی برای منازعه جمعی شده است. جهان شمال رشد سریع علمی داشته و جهان جنوب بی بهره از این پیشرفت در مراحل اولیه توسعه متوقف شده است. اگر روزی علم فی نفسه به علم بودن خود مفتخر بود امروزه </a:t>
            </a:r>
            <a:r>
              <a:rPr lang="fa-IR"/>
              <a:t>به خدمت یا </a:t>
            </a:r>
            <a:r>
              <a:rPr lang="fa-IR" dirty="0"/>
              <a:t>گاهی خیانتی که به بشریت می کند، دانشمندان را مفتخر می سازد.</a:t>
            </a:r>
            <a:endParaRPr lang="en-US" dirty="0"/>
          </a:p>
          <a:p>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361622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فصل اول) مسئله استقرا</a:t>
            </a:r>
            <a:endParaRPr lang="en-US" dirty="0"/>
          </a:p>
        </p:txBody>
      </p:sp>
      <p:sp>
        <p:nvSpPr>
          <p:cNvPr id="3" name="Content Placeholder 2"/>
          <p:cNvSpPr>
            <a:spLocks noGrp="1"/>
          </p:cNvSpPr>
          <p:nvPr>
            <p:ph idx="1"/>
          </p:nvPr>
        </p:nvSpPr>
        <p:spPr>
          <a:xfrm>
            <a:off x="464695" y="1676400"/>
            <a:ext cx="7610917" cy="2971800"/>
          </a:xfrm>
        </p:spPr>
        <p:txBody>
          <a:bodyPr>
            <a:noAutofit/>
          </a:bodyPr>
          <a:lstStyle/>
          <a:p>
            <a:pPr marL="0" indent="0" algn="ctr">
              <a:buNone/>
            </a:pPr>
            <a:r>
              <a:rPr lang="fa-IR" sz="3200" b="1" dirty="0"/>
              <a:t>در نتیجه انقلاب علمی، که عمدتاً در قرن هفدهم و توسط دانشمندان بزرگی چون گالیله و </a:t>
            </a:r>
            <a:r>
              <a:rPr lang="fa-IR" sz="3200" b="1" dirty="0" err="1"/>
              <a:t>نیوتون</a:t>
            </a:r>
            <a:r>
              <a:rPr lang="fa-IR" sz="3200" b="1" dirty="0"/>
              <a:t> رخ داد عده ای مانند </a:t>
            </a:r>
            <a:r>
              <a:rPr lang="fa-IR" sz="3200" b="1" dirty="0">
                <a:solidFill>
                  <a:srgbClr val="FF0000"/>
                </a:solidFill>
              </a:rPr>
              <a:t>فرانسیس بیکن </a:t>
            </a:r>
            <a:r>
              <a:rPr lang="fa-IR" sz="3200" b="1" dirty="0"/>
              <a:t>برآن شدند که تجربه را هرچه بیشتر به منزله معرفت محسوب کنند. ایشان غرق شدن فلاسفه طبیعت شناس قرون وسطی را در آثار قدما، بویژه ارسطو و در انجیل به منزله منابع معرفت اشتباه دانستند.</a:t>
            </a:r>
            <a:endParaRPr lang="en-US" sz="3200" b="1"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8012" y="1750790"/>
            <a:ext cx="3479282" cy="4270819"/>
          </a:xfrm>
          <a:prstGeom prst="rect">
            <a:avLst/>
          </a:prstGeom>
        </p:spPr>
      </p:pic>
    </p:spTree>
    <p:extLst>
      <p:ext uri="{BB962C8B-B14F-4D97-AF65-F5344CB8AC3E}">
        <p14:creationId xmlns:p14="http://schemas.microsoft.com/office/powerpoint/2010/main" val="424931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2001"/>
          <a:stretch/>
        </p:blipFill>
        <p:spPr>
          <a:xfrm>
            <a:off x="8304212" y="547141"/>
            <a:ext cx="3352800" cy="5272822"/>
          </a:xfrm>
          <a:prstGeom prst="rect">
            <a:avLst/>
          </a:prstGeom>
          <a:ln w="9525">
            <a:solidFill>
              <a:schemeClr val="bg1">
                <a:lumMod val="85000"/>
              </a:schemeClr>
            </a:solid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812" y="547141"/>
            <a:ext cx="7496903" cy="5272822"/>
          </a:xfrm>
          <a:prstGeom prst="rect">
            <a:avLst/>
          </a:prstGeom>
          <a:ln>
            <a:solidFill>
              <a:schemeClr val="bg1">
                <a:lumMod val="85000"/>
              </a:schemeClr>
            </a:solidFill>
          </a:ln>
        </p:spPr>
      </p:pic>
    </p:spTree>
    <p:extLst>
      <p:ext uri="{BB962C8B-B14F-4D97-AF65-F5344CB8AC3E}">
        <p14:creationId xmlns:p14="http://schemas.microsoft.com/office/powerpoint/2010/main" val="148656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مقدمه ای بر اثبات گرایی (</a:t>
            </a:r>
            <a:r>
              <a:rPr lang="fa-IR" dirty="0" err="1"/>
              <a:t>پوزیتیوتیسم</a:t>
            </a:r>
            <a:r>
              <a:rPr lang="fa-IR" dirty="0"/>
              <a:t>)</a:t>
            </a:r>
            <a:endParaRPr lang="en-US" dirty="0"/>
          </a:p>
        </p:txBody>
      </p:sp>
      <p:sp>
        <p:nvSpPr>
          <p:cNvPr id="4" name="Content Placeholder 3"/>
          <p:cNvSpPr>
            <a:spLocks noGrp="1"/>
          </p:cNvSpPr>
          <p:nvPr>
            <p:ph idx="1"/>
          </p:nvPr>
        </p:nvSpPr>
        <p:spPr/>
        <p:txBody>
          <a:bodyPr/>
          <a:lstStyle/>
          <a:p>
            <a:r>
              <a:rPr lang="fa-IR" b="1" dirty="0"/>
              <a:t>اثبات گرایی </a:t>
            </a:r>
            <a:r>
              <a:rPr lang="fa-IR" dirty="0"/>
              <a:t>هر گونه فلسفه علم بر اساس این دیدگاه است که در علوم طبیعی و اجتماعی، داده های برگرفته شده از «تجربه حسّی» و تلقی منطقی و ریاضی از این داده ها، تنها منبع همه شناخت های معتبر است. داده هایی که می توان از راه حس ها به دست آورد را «شواهد تجربی» گویند.</a:t>
            </a:r>
          </a:p>
          <a:p>
            <a:r>
              <a:rPr lang="fa-IR" dirty="0"/>
              <a:t>اثبات گرایی اصطلاحی فلسفی است که حداقل به دو معنی متفاوت به کار رفته است. این اصطلاح در قرن هجدهم توسط فیلسوف و جامعه شناس فرانسوی. آگوست کنت ساخته شده و به کار رفت.</a:t>
            </a:r>
          </a:p>
          <a:p>
            <a:r>
              <a:rPr lang="fa-IR" dirty="0"/>
              <a:t>کنت بر این باور بود که جبری تاریخی بشریت را به سمتی خواهد برد که نگرش دینی و فلسفی از بین رفته و تنها شکل از اندیشه که باقی می ماند متعلق به اندیشه قطعی (</a:t>
            </a:r>
            <a:r>
              <a:rPr lang="en-US" dirty="0"/>
              <a:t>Positive</a:t>
            </a:r>
            <a:r>
              <a:rPr lang="fa-IR" dirty="0"/>
              <a:t>) و تجربی علم است.</a:t>
            </a:r>
          </a:p>
          <a:p>
            <a:r>
              <a:rPr lang="fa-IR" dirty="0"/>
              <a:t>در این عصر جدید تاریخ، نهادهای اجتماعی مربوط به دین و فلسفه از بین خواهد رفت. </a:t>
            </a:r>
            <a:endParaRPr lang="en-US" dirty="0"/>
          </a:p>
        </p:txBody>
      </p:sp>
      <p:sp>
        <p:nvSpPr>
          <p:cNvPr id="2" name="Footer Placeholder 1"/>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188523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فصول کتاب چیستی علم (1/2)</a:t>
            </a:r>
            <a:endParaRPr lang="en-US" dirty="0"/>
          </a:p>
        </p:txBody>
      </p:sp>
      <p:sp>
        <p:nvSpPr>
          <p:cNvPr id="4" name="Content Placeholder 3"/>
          <p:cNvSpPr>
            <a:spLocks noGrp="1"/>
          </p:cNvSpPr>
          <p:nvPr>
            <p:ph idx="1"/>
          </p:nvPr>
        </p:nvSpPr>
        <p:spPr/>
        <p:txBody>
          <a:bodyPr>
            <a:normAutofit/>
          </a:bodyPr>
          <a:lstStyle/>
          <a:p>
            <a:r>
              <a:rPr lang="fa-IR" dirty="0"/>
              <a:t>فصل اول: استقرا گرایی؛ علم معرفتی </a:t>
            </a:r>
            <a:r>
              <a:rPr lang="fa-IR"/>
              <a:t>مأخوذ از یافته </a:t>
            </a:r>
            <a:r>
              <a:rPr lang="fa-IR" dirty="0"/>
              <a:t>های تجربی</a:t>
            </a:r>
          </a:p>
          <a:p>
            <a:r>
              <a:rPr lang="fa-IR" dirty="0"/>
              <a:t>فصل دوم: مسئله استقرا</a:t>
            </a:r>
          </a:p>
          <a:p>
            <a:r>
              <a:rPr lang="fa-IR" dirty="0"/>
              <a:t>فصل سوم: اتکای مشاهدات بر نظریه ها</a:t>
            </a:r>
          </a:p>
          <a:p>
            <a:r>
              <a:rPr lang="fa-IR" dirty="0"/>
              <a:t>فصل چهارم: ابطال گرایی</a:t>
            </a:r>
          </a:p>
          <a:p>
            <a:r>
              <a:rPr lang="fa-IR" dirty="0"/>
              <a:t>فصل پنجم: ابطال گرایی پیشرفته؛ پیش بینی های بدیع و رشد علم</a:t>
            </a:r>
          </a:p>
          <a:p>
            <a:r>
              <a:rPr lang="fa-IR" dirty="0"/>
              <a:t>فصل ششم: محدودیتهای ابطال گرایی</a:t>
            </a:r>
          </a:p>
          <a:p>
            <a:r>
              <a:rPr lang="fa-IR" dirty="0"/>
              <a:t>فصل هفتم: نظریه به مثابه ساختار؛ برنامه های پژوهشی</a:t>
            </a:r>
          </a:p>
        </p:txBody>
      </p:sp>
      <p:sp>
        <p:nvSpPr>
          <p:cNvPr id="2" name="Footer Placeholder 1"/>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175700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فصول کتاب چیستی علم (2/2)</a:t>
            </a:r>
            <a:endParaRPr lang="en-US" dirty="0"/>
          </a:p>
        </p:txBody>
      </p:sp>
      <p:sp>
        <p:nvSpPr>
          <p:cNvPr id="3" name="Content Placeholder 2"/>
          <p:cNvSpPr>
            <a:spLocks noGrp="1"/>
          </p:cNvSpPr>
          <p:nvPr>
            <p:ph idx="1"/>
          </p:nvPr>
        </p:nvSpPr>
        <p:spPr/>
        <p:txBody>
          <a:bodyPr/>
          <a:lstStyle/>
          <a:p>
            <a:r>
              <a:rPr lang="fa-IR" dirty="0"/>
              <a:t>فصل هشتم: نظریه به مثابه ساختار؛ پارادایم های کوهن</a:t>
            </a:r>
          </a:p>
          <a:p>
            <a:r>
              <a:rPr lang="fa-IR" dirty="0"/>
              <a:t>فصل نهم: معقول گرایی در مقابل نسبی گرایی</a:t>
            </a:r>
          </a:p>
          <a:p>
            <a:r>
              <a:rPr lang="fa-IR" dirty="0"/>
              <a:t>فصل دهم: آفاقی گرایی</a:t>
            </a:r>
          </a:p>
          <a:p>
            <a:r>
              <a:rPr lang="fa-IR" dirty="0"/>
              <a:t>فصل دوازدهم: معرفت شناسی نظم </a:t>
            </a:r>
            <a:r>
              <a:rPr lang="fa-IR" dirty="0" err="1"/>
              <a:t>گریزانه</a:t>
            </a:r>
            <a:r>
              <a:rPr lang="fa-IR" dirty="0"/>
              <a:t> فایرابند</a:t>
            </a:r>
          </a:p>
          <a:p>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145548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آلن </a:t>
            </a:r>
            <a:r>
              <a:rPr lang="fa-IR" dirty="0" err="1"/>
              <a:t>چالمرز</a:t>
            </a:r>
            <a:endParaRPr lang="en-US" dirty="0"/>
          </a:p>
        </p:txBody>
      </p:sp>
      <p:sp>
        <p:nvSpPr>
          <p:cNvPr id="3" name="Content Placeholder 2"/>
          <p:cNvSpPr>
            <a:spLocks noGrp="1"/>
          </p:cNvSpPr>
          <p:nvPr>
            <p:ph idx="1"/>
          </p:nvPr>
        </p:nvSpPr>
        <p:spPr>
          <a:xfrm>
            <a:off x="4265612" y="1676400"/>
            <a:ext cx="7620000" cy="4419600"/>
          </a:xfrm>
        </p:spPr>
        <p:txBody>
          <a:bodyPr/>
          <a:lstStyle/>
          <a:p>
            <a:r>
              <a:rPr lang="fa-IR" b="1" dirty="0">
                <a:solidFill>
                  <a:srgbClr val="FF0000"/>
                </a:solidFill>
              </a:rPr>
              <a:t>آلن </a:t>
            </a:r>
            <a:r>
              <a:rPr lang="fa-IR" b="1" dirty="0" err="1">
                <a:solidFill>
                  <a:srgbClr val="FF0000"/>
                </a:solidFill>
              </a:rPr>
              <a:t>چالمرز</a:t>
            </a:r>
            <a:r>
              <a:rPr lang="fa-IR" b="1" dirty="0">
                <a:solidFill>
                  <a:srgbClr val="FF0000"/>
                </a:solidFill>
              </a:rPr>
              <a:t> </a:t>
            </a:r>
            <a:r>
              <a:rPr lang="fa-IR" dirty="0"/>
              <a:t>در سال ۱۹۳۹ در شهر </a:t>
            </a:r>
            <a:r>
              <a:rPr lang="fa-IR" dirty="0" err="1"/>
              <a:t>بریستول</a:t>
            </a:r>
            <a:r>
              <a:rPr lang="fa-IR" dirty="0"/>
              <a:t> انگلستان متولد و در سال ۱۹۶۱ در رشته فیزیک فارغ التحصیل شد. وی پس از گذراندن دوره کارشناسی ارشد در دانشگاه </a:t>
            </a:r>
            <a:r>
              <a:rPr lang="fa-IR" dirty="0" err="1"/>
              <a:t>منچستر</a:t>
            </a:r>
            <a:r>
              <a:rPr lang="fa-IR" dirty="0"/>
              <a:t>، دو سال به تدریس فیزیک و تاریخ علم مشغول شد و سپس به تحصیل در دوره دکتری رشته فلسفه در دانشگاه لندن پرداخت و در سال ۱۹۷۱ فارغ التحصیل شد. وی هم اکنون دانشیار تاریخ و فلسفه علم در دانشگاه سیدنی </a:t>
            </a:r>
            <a:r>
              <a:rPr lang="fa-IR" dirty="0" err="1"/>
              <a:t>استرالیاست</a:t>
            </a:r>
            <a:r>
              <a:rPr lang="fa-IR" dirty="0"/>
              <a:t>.</a:t>
            </a:r>
          </a:p>
          <a:p>
            <a:r>
              <a:rPr lang="fa-IR" dirty="0" err="1"/>
              <a:t>چالمرز</a:t>
            </a:r>
            <a:r>
              <a:rPr lang="fa-IR" dirty="0"/>
              <a:t> علاوه بر کتاب چیستی، بیش از چهل مقاله تحقیقی در مجلات تخصصی بین المللی انتشار داده است. کتاب دیگر وی، چگونگی ساختن علم، در سال ۱۹۹۰ منتشر شده است.</a:t>
            </a:r>
          </a:p>
          <a:p>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612" y="1701384"/>
            <a:ext cx="3404016" cy="3404016"/>
          </a:xfrm>
          <a:prstGeom prst="rect">
            <a:avLst/>
          </a:prstGeom>
        </p:spPr>
      </p:pic>
    </p:spTree>
    <p:extLst>
      <p:ext uri="{BB962C8B-B14F-4D97-AF65-F5344CB8AC3E}">
        <p14:creationId xmlns:p14="http://schemas.microsoft.com/office/powerpoint/2010/main" val="102221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درباره کتاب چیستی علم (1/2)</a:t>
            </a:r>
            <a:endParaRPr lang="en-US" dirty="0"/>
          </a:p>
        </p:txBody>
      </p:sp>
      <p:sp>
        <p:nvSpPr>
          <p:cNvPr id="3" name="Content Placeholder 2"/>
          <p:cNvSpPr>
            <a:spLocks noGrp="1"/>
          </p:cNvSpPr>
          <p:nvPr>
            <p:ph idx="1"/>
          </p:nvPr>
        </p:nvSpPr>
        <p:spPr/>
        <p:txBody>
          <a:bodyPr/>
          <a:lstStyle/>
          <a:p>
            <a:r>
              <a:rPr lang="fa-IR" dirty="0"/>
              <a:t>کتاب </a:t>
            </a:r>
            <a:r>
              <a:rPr lang="fa-IR" dirty="0">
                <a:solidFill>
                  <a:srgbClr val="FF0000"/>
                </a:solidFill>
              </a:rPr>
              <a:t>چیستی علم </a:t>
            </a:r>
            <a:r>
              <a:rPr lang="fa-IR" dirty="0"/>
              <a:t>درآمدی است ساده و روزآمد به نظریات جدید علم شناسی فلسفی؛ و تا آنجاکه امکان داشته، فارغ از اصطلاحات پیچیده است. توفیق فوق العاده آن سبب شده به زبانهای ایتالیایی، </a:t>
            </a:r>
            <a:r>
              <a:rPr lang="fa-IR" dirty="0" err="1"/>
              <a:t>اسپانیولی</a:t>
            </a:r>
            <a:r>
              <a:rPr lang="fa-IR" dirty="0"/>
              <a:t>، </a:t>
            </a:r>
            <a:r>
              <a:rPr lang="fa-IR" err="1"/>
              <a:t>هلندی</a:t>
            </a:r>
            <a:r>
              <a:rPr lang="fa-IR"/>
              <a:t>، یونانی </a:t>
            </a:r>
            <a:r>
              <a:rPr lang="fa-IR" dirty="0"/>
              <a:t>و چینی ترجمه شود. نظریه های جدید در فلسفه علم به طور موفقیت آمیزی تلّقی متعارف و سنتی از علم را مورد </a:t>
            </a:r>
            <a:r>
              <a:rPr lang="fa-IR" dirty="0" err="1"/>
              <a:t>تحدّی</a:t>
            </a:r>
            <a:r>
              <a:rPr lang="fa-IR" dirty="0"/>
              <a:t> و چالش قرار داده اند.</a:t>
            </a:r>
          </a:p>
          <a:p>
            <a:r>
              <a:rPr lang="fa-IR" dirty="0"/>
              <a:t>موافق تلّقی سنتی، نظریه های علمی از مشاهده و آزمایش اخذ می شوند و بدین ترتیب می توان آن ها را توجیه و تصدیق کرد. تحولات اخیر در فلسفه علم نشان داده اند که این تلقی بسیار رایج از ماهیت علم کاملا بر خطاست؛ تلّقی ای که هنوز در بیشتر علوم اجتماعی </a:t>
            </a:r>
            <a:r>
              <a:rPr lang="fa-IR" dirty="0" err="1"/>
              <a:t>معصر</a:t>
            </a:r>
            <a:r>
              <a:rPr lang="fa-IR" dirty="0"/>
              <a:t> نافذ و رایج است و اغلب نتایج مضر و </a:t>
            </a:r>
            <a:r>
              <a:rPr lang="fa-IR" dirty="0" err="1"/>
              <a:t>ویرانگری</a:t>
            </a:r>
            <a:r>
              <a:rPr lang="fa-IR" dirty="0"/>
              <a:t> دارد.</a:t>
            </a:r>
          </a:p>
          <a:p>
            <a:r>
              <a:rPr lang="fa-IR" b="1" dirty="0">
                <a:solidFill>
                  <a:srgbClr val="FF0000"/>
                </a:solidFill>
              </a:rPr>
              <a:t>کاستی ها و خام اندیشی های نظریه های تجربه گرایانه </a:t>
            </a:r>
            <a:r>
              <a:rPr lang="fa-IR" dirty="0"/>
              <a:t>در این کتاب به زبانی ساده تشریح شده و تلاش های جدید برای </a:t>
            </a:r>
            <a:r>
              <a:rPr lang="fa-IR"/>
              <a:t>بهبود و یا </a:t>
            </a:r>
            <a:r>
              <a:rPr lang="fa-IR" dirty="0"/>
              <a:t>جایگزینی آنها به طور مبسوط توصیف و ارزیابی شده است.</a:t>
            </a:r>
          </a:p>
          <a:p>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301301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درباره کتاب چیستی علم (2/2)</a:t>
            </a:r>
            <a:endParaRPr lang="en-US" dirty="0"/>
          </a:p>
        </p:txBody>
      </p:sp>
      <p:sp>
        <p:nvSpPr>
          <p:cNvPr id="3" name="Content Placeholder 2"/>
          <p:cNvSpPr>
            <a:spLocks noGrp="1"/>
          </p:cNvSpPr>
          <p:nvPr>
            <p:ph idx="1"/>
          </p:nvPr>
        </p:nvSpPr>
        <p:spPr>
          <a:xfrm>
            <a:off x="455612" y="1676400"/>
            <a:ext cx="11430000" cy="4495800"/>
          </a:xfrm>
        </p:spPr>
        <p:txBody>
          <a:bodyPr>
            <a:normAutofit/>
          </a:bodyPr>
          <a:lstStyle/>
          <a:p>
            <a:r>
              <a:rPr lang="fa-IR" dirty="0"/>
              <a:t>هدف از تألیف این کتاب، طرح ساده، روشن و ابتدائی نظرگاه های نوین درباره ماهیت علم است. در عصر جدید به علم ارج بسیار گذاشته می شود. ظاهراً عموم چنین می پندارند که علم و روش </a:t>
            </a:r>
            <a:r>
              <a:rPr lang="fa-IR" dirty="0" err="1"/>
              <a:t>هایش</a:t>
            </a:r>
            <a:r>
              <a:rPr lang="fa-IR" dirty="0"/>
              <a:t> دارای خصوصیاتی ویژه است.</a:t>
            </a:r>
          </a:p>
          <a:p>
            <a:pPr marL="0" indent="0" algn="ctr">
              <a:buNone/>
            </a:pPr>
            <a:r>
              <a:rPr lang="fa-IR" sz="3200" b="1" dirty="0">
                <a:solidFill>
                  <a:srgbClr val="FF0000"/>
                </a:solidFill>
              </a:rPr>
              <a:t>نسبت «علمی» دادن به بعضی ادعاها، استدلال ها و آثار تحقیقی به صورتی انجام می شود که </a:t>
            </a:r>
            <a:r>
              <a:rPr lang="fa-IR" sz="3200" b="1">
                <a:solidFill>
                  <a:srgbClr val="FF0000"/>
                </a:solidFill>
              </a:rPr>
              <a:t>نوعی امتیاز یا </a:t>
            </a:r>
            <a:r>
              <a:rPr lang="fa-IR" sz="3200" b="1" dirty="0">
                <a:solidFill>
                  <a:srgbClr val="FF0000"/>
                </a:solidFill>
              </a:rPr>
              <a:t>نوع خاصی اعتماد از آن اراده می شود.</a:t>
            </a:r>
          </a:p>
          <a:p>
            <a:r>
              <a:rPr lang="fa-IR" b="1" dirty="0">
                <a:solidFill>
                  <a:srgbClr val="FF0000"/>
                </a:solidFill>
              </a:rPr>
              <a:t> «روش علمی چیست؟» </a:t>
            </a:r>
            <a:r>
              <a:rPr lang="fa-IR" dirty="0"/>
              <a:t>که به حسب ادعا به نتایج خصوصاً ممتاز و قابل اتکاء منجر می شود؟ چیستی علم درآمدی است ساده و روزآمد به نظریات جدید علم شناسی فلسفی؛ و تا آنجا که امکان داشته، فارغ از اصطلاحات پیچیده است.</a:t>
            </a:r>
          </a:p>
          <a:p>
            <a:pPr marL="0" indent="0" algn="ctr">
              <a:spcBef>
                <a:spcPts val="0"/>
              </a:spcBef>
              <a:spcAft>
                <a:spcPts val="0"/>
              </a:spcAft>
              <a:buNone/>
            </a:pPr>
            <a:r>
              <a:rPr lang="fa-IR" b="1" dirty="0"/>
              <a:t> ارج گذاری به علم منحصر به زندگی روزمره و وسایل ارتباط جمعی نیست، </a:t>
            </a:r>
          </a:p>
          <a:p>
            <a:pPr marL="0" indent="0" algn="ctr">
              <a:spcBef>
                <a:spcPts val="0"/>
              </a:spcBef>
              <a:spcAft>
                <a:spcPts val="0"/>
              </a:spcAft>
              <a:buNone/>
            </a:pPr>
            <a:r>
              <a:rPr lang="fa-IR" b="1" dirty="0"/>
              <a:t>بلکه آشکارا در کانون های علم و تحقیق و در تمام اجزای جهان معرفت مشاهده می شود.</a:t>
            </a:r>
          </a:p>
          <a:p>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917669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بحث و بررسی کتاب چیستی علم</a:t>
            </a:r>
            <a:r>
              <a:rPr lang="en-US" dirty="0"/>
              <a:t> </a:t>
            </a:r>
            <a:r>
              <a:rPr lang="fa-IR" dirty="0"/>
              <a:t>(1/5)</a:t>
            </a:r>
            <a:endParaRPr lang="en-US" dirty="0"/>
          </a:p>
        </p:txBody>
      </p:sp>
      <p:sp>
        <p:nvSpPr>
          <p:cNvPr id="3" name="Content Placeholder 2"/>
          <p:cNvSpPr>
            <a:spLocks noGrp="1"/>
          </p:cNvSpPr>
          <p:nvPr>
            <p:ph idx="1"/>
          </p:nvPr>
        </p:nvSpPr>
        <p:spPr/>
        <p:txBody>
          <a:bodyPr>
            <a:normAutofit/>
          </a:bodyPr>
          <a:lstStyle/>
          <a:p>
            <a:pPr marL="0" indent="0" algn="ctr">
              <a:buNone/>
            </a:pPr>
            <a:r>
              <a:rPr lang="fa-IR" b="1" dirty="0">
                <a:solidFill>
                  <a:srgbClr val="FF0000"/>
                </a:solidFill>
              </a:rPr>
              <a:t>کتاب «چیستی علم» با رویکردی پوزیتیویستی آغاز شده و پایه های اولیه تولید علم را بیان می کند.</a:t>
            </a:r>
          </a:p>
          <a:p>
            <a:r>
              <a:rPr lang="fa-IR" b="1" dirty="0"/>
              <a:t>استقرا</a:t>
            </a:r>
            <a:r>
              <a:rPr lang="fa-IR" dirty="0"/>
              <a:t> به عنوان نخستین روش تولید علم، معتقد است علم با مشاهده آغاز می شود. در نگاه نخستین این سخن می تواند علمی و موجه جلوه کند اما با تامل ایرادات این نظریه نمایان می شود. </a:t>
            </a:r>
            <a:r>
              <a:rPr lang="fa-IR" b="1" dirty="0"/>
              <a:t>ابطال گرایان </a:t>
            </a:r>
            <a:r>
              <a:rPr lang="fa-IR" dirty="0"/>
              <a:t>معتقدند نظریه مقدم بر مشاهده است بدین ترتیب فردی می تواند مشاهده معنی دار داشته باشد که ایده ای در ذهن خود دارد.</a:t>
            </a:r>
          </a:p>
          <a:p>
            <a:r>
              <a:rPr lang="fa-IR" dirty="0"/>
              <a:t>اما </a:t>
            </a:r>
            <a:r>
              <a:rPr lang="fa-IR" dirty="0" err="1"/>
              <a:t>چالمرز</a:t>
            </a:r>
            <a:r>
              <a:rPr lang="fa-IR" dirty="0"/>
              <a:t> معتقد است </a:t>
            </a:r>
            <a:r>
              <a:rPr lang="fa-IR"/>
              <a:t>که هر یک </a:t>
            </a:r>
            <a:r>
              <a:rPr lang="fa-IR" dirty="0"/>
              <a:t>از رویکردهای ذکر شده قسمتی از بدنه علم را مورد توجه قرار داده اند</a:t>
            </a:r>
            <a:r>
              <a:rPr lang="fa-IR"/>
              <a:t>. مشاهده یا </a:t>
            </a:r>
            <a:r>
              <a:rPr lang="fa-IR" dirty="0"/>
              <a:t>نظریه بدنه دانش را تشکیل می دهند و مناظره بر </a:t>
            </a:r>
            <a:r>
              <a:rPr lang="fa-IR"/>
              <a:t>سر تقدم یکی </a:t>
            </a:r>
            <a:r>
              <a:rPr lang="fa-IR" dirty="0"/>
              <a:t>از این دو؛ مناظره ای چندان مفید نیست. </a:t>
            </a:r>
            <a:r>
              <a:rPr lang="fa-IR" dirty="0">
                <a:solidFill>
                  <a:srgbClr val="FF0000"/>
                </a:solidFill>
              </a:rPr>
              <a:t>جالب است که در صفحات کتاب مفهوم علم باز نشده است </a:t>
            </a:r>
            <a:r>
              <a:rPr lang="fa-IR" dirty="0"/>
              <a:t>بلکه علم از نظر روش شناسی بررسی شده است. سوال آغازین علم چیست؟، سوالی هستی شناختی است اما پاسخی که بدین سوال داده شده است پاسخی روش شناختی است. روش های رسیدن به علم بیشتر مورد نظر است.</a:t>
            </a:r>
            <a:endParaRPr lang="en-US" dirty="0"/>
          </a:p>
        </p:txBody>
      </p:sp>
      <p:sp>
        <p:nvSpPr>
          <p:cNvPr id="4" name="Footer Placeholder 3"/>
          <p:cNvSpPr>
            <a:spLocks noGrp="1"/>
          </p:cNvSpPr>
          <p:nvPr>
            <p:ph type="ftr" sz="quarter" idx="11"/>
          </p:nvPr>
        </p:nvSpPr>
        <p:spPr/>
        <p:txBody>
          <a:bodyPr/>
          <a:lstStyle/>
          <a:p>
            <a:r>
              <a:rPr lang="fa-IR"/>
              <a:t>ارائه ای از آرین عقیلی؛ دانشجوی دکترای سیاستگذاری </a:t>
            </a:r>
            <a:r>
              <a:rPr lang="fa-IR" dirty="0"/>
              <a:t>علم </a:t>
            </a:r>
            <a:r>
              <a:rPr lang="fa-IR"/>
              <a:t>و فناوری</a:t>
            </a:r>
            <a:endParaRPr lang="en-US" dirty="0"/>
          </a:p>
        </p:txBody>
      </p:sp>
    </p:spTree>
    <p:extLst>
      <p:ext uri="{BB962C8B-B14F-4D97-AF65-F5344CB8AC3E}">
        <p14:creationId xmlns:p14="http://schemas.microsoft.com/office/powerpoint/2010/main" val="64683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2758</TotalTime>
  <Words>1923</Words>
  <Application>Microsoft Office PowerPoint</Application>
  <PresentationFormat>Custom</PresentationFormat>
  <Paragraphs>72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Corbel</vt:lpstr>
      <vt:lpstr>IRANSans</vt:lpstr>
      <vt:lpstr>Retrospect</vt:lpstr>
      <vt:lpstr>فلسفه علم به روایت چالمرز</vt:lpstr>
      <vt:lpstr>PowerPoint Presentation</vt:lpstr>
      <vt:lpstr>مقدمه ای بر اثبات گرایی (پوزیتیوتیسم)</vt:lpstr>
      <vt:lpstr>فصول کتاب چیستی علم (1/2)</vt:lpstr>
      <vt:lpstr>فصول کتاب چیستی علم (2/2)</vt:lpstr>
      <vt:lpstr>آلن چالمرز</vt:lpstr>
      <vt:lpstr>درباره کتاب چیستی علم (1/2)</vt:lpstr>
      <vt:lpstr>درباره کتاب چیستی علم (2/2)</vt:lpstr>
      <vt:lpstr>بحث و بررسی کتاب چیستی علم (1/5)</vt:lpstr>
      <vt:lpstr>بحث و بررسی کتاب چیستی علم (2/5)</vt:lpstr>
      <vt:lpstr>بحث و بررسی کتاب چیستی علم (3/5)</vt:lpstr>
      <vt:lpstr>از این کتاب چه می توان فرا گرفت؟! (1/2)</vt:lpstr>
      <vt:lpstr>از این کتاب چه می توان فرا گرفت؟! (2/2)</vt:lpstr>
      <vt:lpstr>فصل اول) مسئله استقرا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Aryan</dc:creator>
  <cp:lastModifiedBy>Aryan Aghili</cp:lastModifiedBy>
  <cp:revision>794</cp:revision>
  <dcterms:created xsi:type="dcterms:W3CDTF">2018-09-15T12:27:16Z</dcterms:created>
  <dcterms:modified xsi:type="dcterms:W3CDTF">2023-06-25T20:08:04Z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